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F0AE8-AB77-4C78-923E-052611255B5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F3955-A194-4E0D-BF82-D487047D4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23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44A5-D8FF-4674-AE3C-57302FEB60F6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DD2B9-905C-43FA-A818-3D16C6D5F878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93A7C-1050-471D-A843-944CDFD3C0E8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67E06-89FE-44DD-9378-1C2C70061C7A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CDC07-6E64-4782-9F48-9670177A5C9C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8F8D8-2B8D-4D93-BA40-6C554CB823EC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0C06-7A1D-495C-A553-A59EB9BDD7DD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45B1-53B1-475E-B0C4-5CC724E66E78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D135-9943-4548-B281-C4ACEC2FB358}" type="datetime1">
              <a:rPr lang="en-US" smtClean="0"/>
              <a:t>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5EFA4-7E27-480F-B828-135161643492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14016-A1D3-4124-914C-BA5CB79BB9A7}" type="datetime1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37D0036C-D77E-4EF5-BDF0-FD05C3201674}" type="datetime1">
              <a:rPr lang="en-US" smtClean="0"/>
              <a:t>1/20/2024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LeonDeTur/GB_Filal_diplom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9B3153-885B-9428-6B37-E4117BE352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400" b="1" spc="0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ВИЗУАЛИЗАЦИЯ СВЯЗАННЫХ СУЩНОСТЕЙ НА ОСНОВЕ СЕМАНТИЧЕСКОГО АНАЛИЗА ТЕКСТОВЫХ ДАННЫХ ПРИ ПОМОЩИ МОДЕЛИ </a:t>
            </a:r>
            <a:r>
              <a:rPr lang="en-US" sz="2400" b="1" spc="0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WORD</a:t>
            </a:r>
            <a:r>
              <a:rPr lang="ru-RU" sz="2400" b="1" spc="0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2</a:t>
            </a:r>
            <a:r>
              <a:rPr lang="en-US" sz="2400" b="1" spc="0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VEC</a:t>
            </a:r>
            <a:r>
              <a:rPr lang="ru-RU" sz="2400" b="1" spc="0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НА ЯЗЫКЕ </a:t>
            </a:r>
            <a:r>
              <a:rPr lang="en-US" sz="2400" b="1" spc="0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PYTHON</a:t>
            </a:r>
            <a:br>
              <a:rPr lang="ru-RU" sz="1800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</a:br>
            <a:endParaRPr lang="ru-RU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F76E05-E65C-978C-953E-1FE887127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Турков Леонид Алексеевич</a:t>
            </a:r>
          </a:p>
        </p:txBody>
      </p:sp>
    </p:spTree>
    <p:extLst>
      <p:ext uri="{BB962C8B-B14F-4D97-AF65-F5344CB8AC3E}">
        <p14:creationId xmlns:p14="http://schemas.microsoft.com/office/powerpoint/2010/main" val="118883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3574F-8007-465A-7BD2-806BD7AB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Модели семантической близости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27460-2489-4E47-DC98-66F214B0FCD4}"/>
              </a:ext>
            </a:extLst>
          </p:cNvPr>
          <p:cNvSpPr txBox="1"/>
          <p:nvPr/>
        </p:nvSpPr>
        <p:spPr>
          <a:xfrm>
            <a:off x="4619622" y="1810386"/>
            <a:ext cx="236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Word2Vec</a:t>
            </a:r>
            <a:endParaRPr lang="ru-RU" sz="3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1A4146-F9E8-858E-F9FF-64B7FC63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258" y="2404329"/>
            <a:ext cx="3381375" cy="1095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D42D2F-6C8C-7895-1DB5-3734BA42E656}"/>
              </a:ext>
            </a:extLst>
          </p:cNvPr>
          <p:cNvSpPr txBox="1"/>
          <p:nvPr/>
        </p:nvSpPr>
        <p:spPr>
          <a:xfrm>
            <a:off x="1749455" y="3429000"/>
            <a:ext cx="1607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BERT</a:t>
            </a:r>
            <a:endParaRPr lang="ru-RU" sz="3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78B110-DC15-A709-4075-1CE6665B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47" y="4070990"/>
            <a:ext cx="3403410" cy="1079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33B688-3AF7-E54F-16CB-34692A968849}"/>
              </a:ext>
            </a:extLst>
          </p:cNvPr>
          <p:cNvSpPr txBox="1"/>
          <p:nvPr/>
        </p:nvSpPr>
        <p:spPr>
          <a:xfrm>
            <a:off x="9044609" y="4070990"/>
            <a:ext cx="1062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USE</a:t>
            </a:r>
            <a:endParaRPr lang="ru-RU" sz="36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0E4C40-C744-8C81-3FB6-008FB5FEC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745" y="4918465"/>
            <a:ext cx="3476773" cy="811247"/>
          </a:xfrm>
          <a:prstGeom prst="rect">
            <a:avLst/>
          </a:prstGeom>
        </p:spPr>
      </p:pic>
      <p:sp>
        <p:nvSpPr>
          <p:cNvPr id="17" name="Нижний колонтитул 16">
            <a:extLst>
              <a:ext uri="{FF2B5EF4-FFF2-40B4-BE49-F238E27FC236}">
                <a16:creationId xmlns:a16="http://schemas.microsoft.com/office/drawing/2014/main" id="{62BFF8A4-7297-FD3E-25C2-4D8142A5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8A0ABA4-CCE5-306F-10A8-EC201E8E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5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4" name="Oval 127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76" name="Rectangle 127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5CE3A-556F-639E-F3A8-EAC3CFBD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53" y="507238"/>
            <a:ext cx="3624471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cap="all" spc="1500">
                <a:ea typeface="Source Sans Pro SemiBold" panose="020B0603030403020204" pitchFamily="34" charset="0"/>
              </a:rPr>
              <a:t>Почему Word2Vec?</a:t>
            </a:r>
          </a:p>
        </p:txBody>
      </p:sp>
      <p:pic>
        <p:nvPicPr>
          <p:cNvPr id="1026" name="Picture 2" descr="Изображение выглядит как Шрифт, Графика, текст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F2B8F6A1-30B4-CD31-DBC1-907F964E8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 bwMode="auto">
          <a:xfrm>
            <a:off x="4628494" y="199229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78" name="Group 1277">
            <a:extLst>
              <a:ext uri="{FF2B5EF4-FFF2-40B4-BE49-F238E27FC236}">
                <a16:creationId xmlns:a16="http://schemas.microsoft.com/office/drawing/2014/main" id="{AD4D52FB-029C-4093-AC32-225FE0586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53399" y="619274"/>
            <a:ext cx="718035" cy="718035"/>
            <a:chOff x="3022023" y="619275"/>
            <a:chExt cx="932200" cy="932200"/>
          </a:xfrm>
        </p:grpSpPr>
        <p:sp>
          <p:nvSpPr>
            <p:cNvPr id="1279" name="Graphic 212">
              <a:extLst>
                <a:ext uri="{FF2B5EF4-FFF2-40B4-BE49-F238E27FC236}">
                  <a16:creationId xmlns:a16="http://schemas.microsoft.com/office/drawing/2014/main" id="{94710CDC-1CF9-466E-A5F7-E59725747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22023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80" name="Graphic 212">
              <a:extLst>
                <a:ext uri="{FF2B5EF4-FFF2-40B4-BE49-F238E27FC236}">
                  <a16:creationId xmlns:a16="http://schemas.microsoft.com/office/drawing/2014/main" id="{A229B448-3192-4233-B2C9-F97312F0A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22023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0" name="Picture 14" descr="Изображение выглядит как текст, логотип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952D8112-8481-D43C-7C3A-9CB94C26E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8" r="8771" b="-1"/>
          <a:stretch/>
        </p:blipFill>
        <p:spPr bwMode="auto">
          <a:xfrm>
            <a:off x="6275782" y="2542040"/>
            <a:ext cx="3755236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Изображение выглядит как Шрифт, символ, График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51FDA966-CF4A-D243-09CF-2F09B39F4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 bwMode="auto">
          <a:xfrm>
            <a:off x="9063993" y="232636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2" name="Graphic 190">
            <a:extLst>
              <a:ext uri="{FF2B5EF4-FFF2-40B4-BE49-F238E27FC236}">
                <a16:creationId xmlns:a16="http://schemas.microsoft.com/office/drawing/2014/main" id="{24B0F550-3D95-4E91-850F-90066642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28494" y="3151517"/>
            <a:ext cx="1843161" cy="612484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815BC412-E4C6-4819-8B93-7561DB66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DE1123E-105A-46DE-B7FC-D172B9411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86" name="Graphic 4">
            <a:extLst>
              <a:ext uri="{FF2B5EF4-FFF2-40B4-BE49-F238E27FC236}">
                <a16:creationId xmlns:a16="http://schemas.microsoft.com/office/drawing/2014/main" id="{2B740E94-FA98-412C-AD0C-D4711A4C5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4224" y="3808056"/>
            <a:ext cx="1989013" cy="1989020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BBBC84E8-4938-403A-9EB8-4BC0E9B46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54A3B3CE-D6D2-40D7-895E-316EB39B2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7BD5A600-3580-40FC-A457-295F0CFC0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F19F4336-B909-415A-BCE3-6A0F76B7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FE00877-3256-458E-9B3A-3F869A4F3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CE2185C5-76B7-4CC1-A745-1D3034DD0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FFDBC434-547F-4CC8-BA46-3D923A3B6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0EDBE966-781E-4FD5-879A-DC30A9D3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2D88EF18-F6A8-454C-A981-4F6B9C17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742458A4-3F05-4AB4-AF90-E6B480516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0331905E-1BB6-430D-93F3-A8738005D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BC9F6DD0-41A8-40E5-B43D-216E10FCA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D72703C6-192A-4E20-A68A-51B852086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4BD0D36A-8DA6-4E23-BA33-636C46D8B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CB0CB789-7F42-4F5E-A1BD-5448A912F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33931530-8302-40C2-86F2-AB7C218B7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566B73B7-1CC2-4BBD-83EA-A44D8EA13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30D7D614-EF2E-4292-A9D8-1EFC792AE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BC494E4-7170-4DA3-B449-1808D65EF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57AB0BA6-5C21-4E55-816A-9E176CE9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77438FB5-A6AC-4458-ADB3-4E33DB293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222EA6E6-E697-4F48-83FE-F9343B4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63C57DCA-1B60-4DA8-98C7-8CB53E55E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F3E3D933-D3E4-4F08-A664-7B06D6DB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3B9418AA-9F86-4842-B4CC-49EBA6BB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55E8B300-9471-4490-80AB-F7B2E7C4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8D21A337-7CED-4EBE-B210-FBF29DB8C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8E577481-070B-4CAE-AD34-992EB8094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42491116-8AD8-46B4-8C53-22DCF9FF6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3C0708D-E145-4B9A-939A-2FA2F1C49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4BD4D3D9-05D7-49A5-84A1-17A1CF442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FEC6EE98-9209-449E-A0F1-B2A6260E3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EE949D3-44D1-440A-ACBB-91F40C926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907ED523-344D-4E06-B565-859C9D50F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DE03B495-0A53-429C-AEC5-311E04B6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04398FF-9AF7-43CF-810A-4BC23CA84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A8F1F240-FF39-464C-8197-9D5DFABB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21E723E5-864D-4EBB-89EA-0E4AF3216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6BCB0F17-77D7-41C6-BC1C-A6AD4D33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CB258D1D-6940-4340-9738-BC048CCCA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3124E64-1A58-4DF4-AC72-0ACBDA038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1CE7AB58-01AB-4656-81CF-A6A8392E0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966CA2ED-DE92-4ABA-B2D1-0232E7F1D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30FC840A-9B3F-46DA-BC3A-596AC1BD4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7C380F78-C816-4655-97AC-D8A4BA286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F6D8E1BB-7FEA-4658-8C87-ABBEAAA67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6CA42073-90E7-490D-AAFA-99603A903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83CFF6E-1F8A-4146-9C0B-B45589240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4530D7DB-2632-43D3-A3C2-53BE24929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D217308-2829-434D-8543-E9892A02C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77FB765B-E219-467A-88AF-85C4A2A8F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74046EEC-8D4A-49EB-A1C1-681A726F0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ED18033A-F942-4871-BE81-EE9A3F205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28A8B29B-51AE-4A99-9228-65021721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2499EA92-CAAC-42B7-B443-CB2FCBEB4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41591ED4-E244-4FCB-B4ED-B2FD4ACB2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EB72FE3F-3655-4893-80BF-285CD0739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E6ADF6AF-1741-4C8D-96A4-33F7903E6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78D2F5E2-A1E6-468B-A628-2D36E2C1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0D975E45-086F-458B-AB7C-A0EFFE80B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1276D1C8-4E1D-48B6-8881-6CDC8D000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E5B5BC7C-2D39-4010-8E32-DF9DF201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DA0686BE-D0C9-4636-9C17-FEE8FEC5E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DFE484B-8CFA-4824-8621-1FE446A3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5B79443C-AF12-4943-ACD4-171FB422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638348E3-4F3D-4FA7-B029-C6B894FF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6CA5CAC1-5213-4DCA-8371-75A55BC31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805D5A1A-3E18-4266-8526-F8B57411D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E887493C-21D0-4ED2-8685-92B45D3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9126D9D7-38B7-4EEA-85C2-4E98990B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3F21A9FB-8834-48F8-8D50-EF12901C5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8F66BB07-AC73-40E1-9E4B-89DB40D27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24FD23C3-292A-41CC-A381-D78BD15F0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72ADCD5F-D271-4096-9F29-F41829A7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411C0FE5-30EE-45E9-A8FB-C595B6533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FF3E45E5-D957-4A44-862C-F015D19B1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704638AF-9BD8-47CD-A905-0DE2CDBEF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12741B7D-D80B-45D2-AA14-2FAF9049D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F627F620-C05F-4AD5-A7FE-7B3CB9152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9D8B6BB9-6F21-4660-8A7A-C716C7C53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E6989573-9BC0-4622-B9E3-B32B8257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A69A9AC5-1B70-4AE9-B02E-7DF8FB84F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87449A6-72D9-4C14-9652-839AB1F39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3C106DF8-941B-443E-8D35-14580031E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D94FA74D-875A-4D64-8516-D6472DF8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C8481730-7181-4C8C-B9C6-A115B266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88C392FA-C134-4BFF-9F8C-51A4E7C0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CE26F0F7-97F7-452D-A36A-AAC7B2A48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B69B4080-EFEF-469E-A2CF-F09BF46E1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10594B20-967B-49FE-B5AA-055B9B4D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034CF273-6651-4A1F-A61D-3C4C3854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265D617A-DD6E-45D0-A857-1FA67A859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6D89D47D-A693-44DC-AC42-A1160FC0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BBA31854-BF75-4B5B-A53E-83969582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5CCE3318-9293-4DC5-874D-BA3D9740A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C8943C9A-6524-4391-BA91-577E93876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FA5BCF91-A6C2-4D77-A46D-2CDDB2B9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B0F6AB4-0997-4592-9B07-B68CE187B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1E9376A0-F2E0-40BF-A7AF-7281D03D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4B70BEE1-4670-4B82-9F9A-FB429F39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68BDF49E-A29D-43A3-ADC2-292F13A6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23640357-1323-426E-A930-AAAAEA4D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96455028-161D-4127-84C7-6CD1A59F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F5C55F12-4E33-4861-BC5C-AFAAF7FB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3DD6BCB5-D63E-4BBF-B515-70C0C83ED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08278678-2A88-439F-9B8A-4E3E9393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964112BE-9D58-4AD2-A692-79F942710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A9CF0441-58DE-4E28-8E5C-126D211F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3BAF3616-0977-4425-8BD9-B9340231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872139E9-93A3-4FDC-ABCD-72F0921B0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AE1ABCDC-D281-4CD9-BA2E-DE7583235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A120167-EDEF-476B-9620-EFAB20A89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5E38E078-6B4E-4E7E-A2E1-2CDCA24C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9874C169-1379-4BB9-B9D5-B5C5C192F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BB2BAFF-571B-4F2D-AFCF-50B0527D8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08C1BC9C-490F-425D-9A82-1F4C4C57C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C5635565-E926-497B-829C-C9A0816D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7E4C3011-7CDA-40C2-A63F-BBDB516A9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E7C32FB7-1501-4F32-8ED5-6EEC59A0B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47CC0E0-9DAE-41FA-BF39-E79CA918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1F043F8-C1BF-4524-ADA5-A0E4626A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0270DE89-1451-45FA-AAD7-075903153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5E42FDF2-4845-4CB0-AA21-8D86966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8109337A-A85F-41A9-9C68-78D92FE3E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08DCBFAA-2E4E-43F2-AA2B-7EA9AABFA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ACCD4818-6768-4959-80E4-01320FBF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425C745A-3D68-4FDD-8AC0-21087903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DD391178-5CDC-4778-954B-18736CDD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9E8FF74A-6757-4C53-A6D1-36F53A32B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CC4532A-EE58-4836-BB09-3194649C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34127B9E-133A-4FD1-8B79-637A075A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C28D38FE-90F1-494D-8F0E-D89754E0F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B1F56C68-072F-4641-BD31-AE2004B3A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4AF48276-EC6D-4EDF-889C-0563E3CB9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FEE0A97C-ACEF-4CFB-9FE8-274FDE2AF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DE8458C7-22DF-4601-8120-105124044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3BECAF46-FC46-41BB-92D3-CFA21AA1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09FE3E6-49D5-4C5C-8C2E-E31E5F51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D557A84F-10E2-4C72-A184-33B59DFE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0E0B479C-AA44-4EF3-9A6A-03559B517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BF71F7D4-D7FF-49FE-B9D1-97BA696D0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0A6BABC6-A1FA-484B-BAB8-1EC8EE2C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1D20E132-D22A-4DAE-BEE1-EB3492FC0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DA704EA7-289B-4288-998E-305267B5A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EAC234A-BE8D-43E4-BFE0-4C187A480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0BB83A3-F7A7-4017-AACE-5F8CCF94E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913F101A-DB2B-4CC2-99D3-97A22E38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3C6D55D4-D22B-4295-ACDE-0DBAE2E46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88C1128-2B70-419A-9034-DE6C9C02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ABC10DB9-73CF-48BB-81A2-73F4678CA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88125E58-430D-4811-BF81-370A029CA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8CD306F6-A0CA-4FD8-AF06-51B861443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0BEE954A-C095-4EA0-A660-158883C55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B013A2A3-ADD2-412F-AAE5-7CD270769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2096985A-C23C-411E-99A9-9A7CD103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09363059-F563-492E-8262-45E3D2FB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1BF16AB-D65B-4E1C-B173-81C328FFD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A0B43630-5342-45D2-9B5C-CB51E55F5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FD905CCB-CED8-4D6A-B990-655BE1A9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272304FB-F275-4403-A6C6-A700AEB91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715F42-4E51-429B-A679-D796E245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D0433E-3F3B-4F4D-AD93-240E922B3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6D0C5440-E57C-453A-BA9E-04D690676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6B7E2CF9-B31E-4124-BBF7-2C6D4AC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AF0938E3-CCFE-4C6B-A2E2-BD4242ACE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EDDB9A1-5385-42C9-A6A2-C7BEE985E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0BD6B00B-9F3C-4EAA-9AA6-9CEDAF74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453445DE-2B52-40A9-80AB-67044FD59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CFA1A11A-4D6A-42C7-974F-ABA154193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B1DD99D9-6EA4-9850-F7CF-18FFDEE2CE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1B3519DD-76C6-D4E7-A568-FD084253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C7B1D48-0F78-740E-6D89-08684086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0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5" name="Freeform: Shape 279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97" name="Oval 279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99" name="Rectangle 279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DDD78-E76A-977D-33AB-E9980F6C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cap="all" spc="1500" dirty="0" err="1">
                <a:ea typeface="Source Sans Pro SemiBold" panose="020B0603030403020204" pitchFamily="34" charset="0"/>
              </a:rPr>
              <a:t>Как</a:t>
            </a:r>
            <a:r>
              <a:rPr lang="en-US" sz="42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200" b="1" cap="all" spc="1500" dirty="0" err="1">
                <a:ea typeface="Source Sans Pro SemiBold" panose="020B0603030403020204" pitchFamily="34" charset="0"/>
              </a:rPr>
              <a:t>это</a:t>
            </a:r>
            <a:r>
              <a:rPr lang="en-US" sz="42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200" b="1" cap="all" spc="1500" dirty="0" err="1">
                <a:ea typeface="Source Sans Pro SemiBold" panose="020B0603030403020204" pitchFamily="34" charset="0"/>
              </a:rPr>
              <a:t>работает</a:t>
            </a:r>
            <a:r>
              <a:rPr lang="en-US" sz="4200" b="1" cap="all" spc="1500" dirty="0">
                <a:ea typeface="Source Sans Pro SemiBold" panose="020B0603030403020204" pitchFamily="34" charset="0"/>
              </a:rPr>
              <a:t>?</a:t>
            </a:r>
          </a:p>
        </p:txBody>
      </p:sp>
      <p:sp>
        <p:nvSpPr>
          <p:cNvPr id="2801" name="Rectangle 2800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0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54" name="Picture 6" descr="Изображение выглядит как линия, диаграмм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C565EC29-C590-EEBC-6725-5AA1774D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0798" y="1022352"/>
            <a:ext cx="3472816" cy="238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0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12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14" name="Oval 2813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87" name="Oval 2367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1DB4B26-3D31-74F4-F1D6-D6CA4ED4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7629" y="3716254"/>
            <a:ext cx="3899155" cy="1949577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C0DFE4-AD44-290B-AEA6-3850CED78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BB0E89-1628-BA0A-5963-9E7DDA04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4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8" name="Oval 257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0" name="Rectangle 259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4052D60-D1F2-4D1F-961C-1DA191D97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5150902" cy="5696169"/>
            <a:chOff x="1481312" y="743744"/>
            <a:chExt cx="4860256" cy="4589316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694D3C0-1742-4751-914B-307B4F0DF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80A9C677-1592-4101-A5BD-744176B45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66" name="Rectangle 265">
            <a:extLst>
              <a:ext uri="{FF2B5EF4-FFF2-40B4-BE49-F238E27FC236}">
                <a16:creationId xmlns:a16="http://schemas.microsoft.com/office/drawing/2014/main" id="{6B377EC9-ED35-4A7D-86C1-4E0AC45C3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5150902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649C27-3DB1-99D2-B664-AC8FF30F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46" y="1154394"/>
            <a:ext cx="4782448" cy="3664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1" cap="all" spc="1500" dirty="0" err="1">
                <a:ea typeface="Source Sans Pro SemiBold" panose="020B0603030403020204" pitchFamily="34" charset="0"/>
              </a:rPr>
              <a:t>Примеры</a:t>
            </a:r>
            <a:r>
              <a:rPr lang="en-US" sz="33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3300" b="1" cap="all" spc="1500" dirty="0" err="1">
                <a:ea typeface="Source Sans Pro SemiBold" panose="020B0603030403020204" pitchFamily="34" charset="0"/>
              </a:rPr>
              <a:t>визуализа</a:t>
            </a:r>
            <a:r>
              <a:rPr lang="ru-RU" sz="3300" b="1" cap="all" spc="1500" dirty="0">
                <a:ea typeface="Source Sans Pro SemiBold" panose="020B0603030403020204" pitchFamily="34" charset="0"/>
              </a:rPr>
              <a:t>-</a:t>
            </a:r>
            <a:r>
              <a:rPr lang="en-US" sz="3300" b="1" cap="all" spc="1500" dirty="0" err="1">
                <a:ea typeface="Source Sans Pro SemiBold" panose="020B0603030403020204" pitchFamily="34" charset="0"/>
              </a:rPr>
              <a:t>ции</a:t>
            </a:r>
            <a:r>
              <a:rPr lang="en-US" sz="33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3300" b="1" cap="all" spc="1500" dirty="0" err="1">
                <a:ea typeface="Source Sans Pro SemiBold" panose="020B0603030403020204" pitchFamily="34" charset="0"/>
              </a:rPr>
              <a:t>при</a:t>
            </a:r>
            <a:r>
              <a:rPr lang="en-US" sz="33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3300" b="1" cap="all" spc="1500" dirty="0" err="1">
                <a:ea typeface="Source Sans Pro SemiBold" panose="020B0603030403020204" pitchFamily="34" charset="0"/>
              </a:rPr>
              <a:t>помощи</a:t>
            </a:r>
            <a:r>
              <a:rPr lang="en-US" sz="33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3300" b="1" cap="all" spc="1500" dirty="0" err="1">
                <a:ea typeface="Source Sans Pro SemiBold" panose="020B0603030403020204" pitchFamily="34" charset="0"/>
              </a:rPr>
              <a:t>библиотеки</a:t>
            </a:r>
            <a:r>
              <a:rPr lang="en-US" sz="33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3300" b="1" i="0" u="sng" cap="all" spc="1500" dirty="0" err="1">
                <a:effectLst/>
                <a:ea typeface="Source Sans Pro SemiBold" panose="020B0603030403020204" pitchFamily="34" charset="0"/>
                <a:hlinkClick r:id="rId2"/>
              </a:rPr>
              <a:t>GB_Filal_diploma</a:t>
            </a:r>
            <a:r>
              <a:rPr lang="en-US" sz="3300" b="1" i="0" cap="all" spc="1500" dirty="0">
                <a:effectLst/>
                <a:ea typeface="Source Sans Pro SemiBold" panose="020B0603030403020204" pitchFamily="34" charset="0"/>
              </a:rPr>
              <a:t> </a:t>
            </a:r>
            <a:endParaRPr lang="en-US" sz="3300" b="1" cap="all" spc="1500" dirty="0">
              <a:ea typeface="Source Sans Pro SemiBold" panose="020B0603030403020204" pitchFamily="34" charset="0"/>
            </a:endParaRPr>
          </a:p>
        </p:txBody>
      </p:sp>
      <p:pic>
        <p:nvPicPr>
          <p:cNvPr id="6" name="Рисунок 5" descr="Изображение выглядит как диаграмма, линия, Симметрия&#10;&#10;Автоматически созданное описание">
            <a:extLst>
              <a:ext uri="{FF2B5EF4-FFF2-40B4-BE49-F238E27FC236}">
                <a16:creationId xmlns:a16="http://schemas.microsoft.com/office/drawing/2014/main" id="{7F8A0726-008F-274B-AD2B-C620C096B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60" b="4"/>
          <a:stretch/>
        </p:blipFill>
        <p:spPr>
          <a:xfrm>
            <a:off x="5970036" y="209460"/>
            <a:ext cx="2678664" cy="2842298"/>
          </a:xfrm>
          <a:prstGeom prst="rect">
            <a:avLst/>
          </a:prstGeom>
          <a:ln w="28575">
            <a:noFill/>
          </a:ln>
        </p:spPr>
      </p:pic>
      <p:grpSp>
        <p:nvGrpSpPr>
          <p:cNvPr id="26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2175" y="974089"/>
            <a:ext cx="1054460" cy="469689"/>
            <a:chOff x="9841627" y="4115729"/>
            <a:chExt cx="602166" cy="268223"/>
          </a:xfrm>
          <a:solidFill>
            <a:schemeClr val="tx1"/>
          </a:solidFill>
        </p:grpSpPr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7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52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73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2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Рисунок 3" descr="Изображение выглядит как диаграмма, линия, Симметрия&#10;&#10;Автоматически созданное описание">
            <a:extLst>
              <a:ext uri="{FF2B5EF4-FFF2-40B4-BE49-F238E27FC236}">
                <a16:creationId xmlns:a16="http://schemas.microsoft.com/office/drawing/2014/main" id="{93AC1C5C-BCF9-6065-D821-74841FB40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39" b="-6"/>
          <a:stretch/>
        </p:blipFill>
        <p:spPr>
          <a:xfrm>
            <a:off x="5970036" y="3381735"/>
            <a:ext cx="2678664" cy="2878582"/>
          </a:xfrm>
          <a:prstGeom prst="rect">
            <a:avLst/>
          </a:prstGeom>
          <a:ln w="28575">
            <a:noFill/>
          </a:ln>
        </p:spPr>
      </p:pic>
      <p:pic>
        <p:nvPicPr>
          <p:cNvPr id="5" name="Рисунок 4" descr="Изображение выглядит как диаграмм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A26FFB0B-B6B5-A01B-E010-7EC99DD8CC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3" r="-6" b="-6"/>
          <a:stretch/>
        </p:blipFill>
        <p:spPr>
          <a:xfrm>
            <a:off x="8959404" y="1900816"/>
            <a:ext cx="2743200" cy="2878582"/>
          </a:xfrm>
          <a:prstGeom prst="rect">
            <a:avLst/>
          </a:prstGeom>
          <a:ln w="28575">
            <a:noFill/>
          </a:ln>
        </p:spPr>
      </p:pic>
      <p:sp>
        <p:nvSpPr>
          <p:cNvPr id="27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7" name="Graphic 212">
            <a:extLst>
              <a:ext uri="{FF2B5EF4-FFF2-40B4-BE49-F238E27FC236}">
                <a16:creationId xmlns:a16="http://schemas.microsoft.com/office/drawing/2014/main" id="{506A973F-56C3-45B2-8BDC-9008969F9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9928" y="1414344"/>
            <a:ext cx="876914" cy="87691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8F47FE7-0BB2-42A3-805E-285ABE0F5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84111" y="561676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8F281F93-A533-7A6F-ECFC-3980DF1C1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9B93D53-4AD9-EA3D-8511-24A0A088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2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31CF4-0207-5A41-4D29-26EEE4D1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743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DF3DC-6AA0-B577-43A2-0E67499C8F43}"/>
              </a:ext>
            </a:extLst>
          </p:cNvPr>
          <p:cNvSpPr txBox="1"/>
          <p:nvPr/>
        </p:nvSpPr>
        <p:spPr>
          <a:xfrm>
            <a:off x="409575" y="5657850"/>
            <a:ext cx="370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Турков Леонид Алексеевич</a:t>
            </a:r>
          </a:p>
          <a:p>
            <a:r>
              <a:rPr lang="en-US" dirty="0"/>
              <a:t>turkov.leon-2@yandex.ru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57FA0A-4E65-F119-A38D-970AE74D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059AE6-3157-3C24-AF29-312D104C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37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Темные странные фигуры</Template>
  <TotalTime>25</TotalTime>
  <Words>81</Words>
  <Application>Microsoft Office PowerPoint</Application>
  <PresentationFormat>Широкоэкранный</PresentationFormat>
  <Paragraphs>22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Roboto Medium</vt:lpstr>
      <vt:lpstr>Source Sans Pro</vt:lpstr>
      <vt:lpstr>Times New Roman</vt:lpstr>
      <vt:lpstr>FunkyShapesDarkVTI</vt:lpstr>
      <vt:lpstr>ВИЗУАЛИЗАЦИЯ СВЯЗАННЫХ СУЩНОСТЕЙ НА ОСНОВЕ СЕМАНТИЧЕСКОГО АНАЛИЗА ТЕКСТОВЫХ ДАННЫХ ПРИ ПОМОЩИ МОДЕЛИ WORD2VEC НА ЯЗЫКЕ PYTHON </vt:lpstr>
      <vt:lpstr>Модели семантической близости </vt:lpstr>
      <vt:lpstr>Почему Word2Vec?</vt:lpstr>
      <vt:lpstr>Как это работает?</vt:lpstr>
      <vt:lpstr>Примеры визуализа-ции при помощи библиотеки GB_Filal_diploma 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СВЯЗАННЫХ СУЩНОСТЕЙ НА ОСНОВЕ СЕМАНТИЧЕСКОГО АНАЛИЗА ТЕКСТОВЫХ ДАННЫХ ПРИ ПОМОЩИ МОДЕЛИ WORD2VEC НА ЯЗЫКЕ PYTHON </dc:title>
  <dc:creator>Турков Леонид Алексеевич</dc:creator>
  <cp:lastModifiedBy>Турков Леонид Алексеевич</cp:lastModifiedBy>
  <cp:revision>1</cp:revision>
  <dcterms:created xsi:type="dcterms:W3CDTF">2024-01-20T06:34:21Z</dcterms:created>
  <dcterms:modified xsi:type="dcterms:W3CDTF">2024-01-20T07:00:12Z</dcterms:modified>
</cp:coreProperties>
</file>